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8" r:id="rId3"/>
    <p:sldId id="261" r:id="rId4"/>
    <p:sldId id="29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87" r:id="rId13"/>
    <p:sldId id="269" r:id="rId14"/>
    <p:sldId id="288" r:id="rId15"/>
    <p:sldId id="270" r:id="rId16"/>
    <p:sldId id="291" r:id="rId17"/>
    <p:sldId id="271" r:id="rId18"/>
    <p:sldId id="273" r:id="rId19"/>
    <p:sldId id="274" r:id="rId20"/>
    <p:sldId id="275" r:id="rId21"/>
    <p:sldId id="276" r:id="rId22"/>
    <p:sldId id="292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9" r:id="rId33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7555"/>
  </p:normalViewPr>
  <p:slideViewPr>
    <p:cSldViewPr snapToGrid="0" snapToObjects="1">
      <p:cViewPr varScale="1">
        <p:scale>
          <a:sx n="63" d="100"/>
          <a:sy n="63" d="100"/>
        </p:scale>
        <p:origin x="23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1-18T19:26:27.104"/>
    </inkml:context>
    <inkml:brush xml:id="br0">
      <inkml:brushProperty name="width" value="0.08571" units="cm"/>
      <inkml:brushProperty name="height" value="0.08571" units="cm"/>
      <inkml:brushProperty name="color" value="#E71224"/>
    </inkml:brush>
  </inkml:definitions>
  <inkml:trace contextRef="#ctx0" brushRef="#br0">21 294 7569,'-11'-42'717,"1"10"1,10 8-270,0 10 1,10 7-220,4-7 1,4 7-35,3-7 0,10 10-23,4-3 0,2-3 23,-2 3 0,5-7-92,-5 7 1,2 0-21,-2 7 0,5 0-87,-5 0 0,2 0 32,-2 0 1,5 0-128,-5 0 0,4 0 29,3 0 0,0 0 95,0 0 0,0 0-26,0 0 1,0 0 0,0 0 0,0 0-5,0 0 0,-2 0 42,-5 0 1,5 7 6,-5 0 1,4 0-61,3-7 1,-7 7 42,0 0 0,-2 0-111,2-7 0,5 3 101,-5 4 0,4-5-103,3 5 0,-7-5 71,0-2 1,0 3-10,7 4 0,0-5-30,0 5 1,0-5-19,0-2 0,0 0 15,0 0 1,0 0 27,0 0 0,-2 0 5,-5 0 0,4 0-8,-4 0 1,3 0 69,-3 0 0,2 0-53,-9 0 1,7 0 9,-7 0 0,0 3 16,-7 4 0,7-5 5,0 5 0,0-5-8,-7-2 0,7 3-9,0 4 1,2-5-17,-2 5 1,-2-5 14,9-2 0,-9 0-16,2 0 0,-3 0 30,3 0 1,-4 0 1,4 0 1,2 0-6,-2 0 0,2 0 3,-2 0 0,-2 0 3,9 0 0,-7 0 3,7 0 1,0 0-18,7 0 0,-7-2 10,0-5 1,0 5-44,7-5 1,0 4 38,0 3 1,-7 0-4,0 0 1,0-7 10,7 0 1,-7 0 3,0 7 0,-7 0-18,7 0 1,-7 0 3,7 0 0,-7 0-6,7 0 0,-2 0 9,2 0 1,4 0-112,-4 0 1,5 0 40,2 0 1,2 0 25,5 0 1,-4 0 26,4 0 1,-5-7 1,-2 0 0,0-2 5,0 2 1,-2 5-26,-5-5 1,4 2 125,-4-2 0,-2 5-99,2-5 1,0 2 125,7-2 1,-2 5-65,-5-5 1,4-3 71,-4 3 1,5-2-21,2 2 1,-2 5-21,-5-5 1,2 2-131,-9-2 0,7 5 98,-7-5 0,7 4-73,-7 3 1,7 0 56,-7 0 0,7 0-145,-7 0 0,2 0-14,-2 0 0,-2-2-40,9-5 0,-7 5 117,7-5 0,-7 4-10,7 3 0,-7 0 66,7 0 0,-2 0-55,2 0 1,2 0 71,-9 0 0,7 0-40,-7 0 0,7 0 8,-7 0 1,9 0 37,-2 0 0,-2 0 9,2 0 0,-7 0-34,7 0 0,-7 0-8,7 0 1,-7 0 10,7 0 0,-7 0-6,7 0 1,-9 0-81,2 0 1,2 0 73,-2 0 1,2 0-52,-2 0 0,-4 0 56,4 0 1,2 3-6,-2 4 1,2-5 20,-2 5 0,-4-5 10,4-2 1,-5 0 32,-2 0 0,0 0-57,0 0 0,-7 3 24,0 4 1,0-5-10,7 5 1,-7-5-77,0-2 71,0 0 1,7 7-6,0 0 1,0 0-8,0-7 0,-7 0-5,0 0 0,0 7-30,7 0 0,0 0 30,0-7 0,-7 0 23,0 0 0,0 7-29,7 0 0,0 0 0,0-7 1,0 0 40,0 0 0,-7 0 171,0 0-82,0 0 0,7 0-66,0 0 84,0 0 1,0 0-45,0 0 1,0 0-101,0 0 0,0 0 51,0 0 0,0 0-5,0 0 1,0 0-25,0 0 0,0 0-12,0 0 1,0 0 27,0 0 1,0 0-7,0 0 1,0 0 60,0 0 1,0 0-14,0 0 93,0 0-112,0 0-12,0-9-293,-10 7-500,8-8-1218,-17 10 911,8 0-512,-10 0 627,0 0 929,0 10 0,0 1 0,0 10 0</inkml:trace>
</inkml:ink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the alternatives have very different timelines, planning horizons, etc.  You have to rationalize them to make a fair comparison.</a:t>
            </a:r>
          </a:p>
        </p:txBody>
      </p:sp>
    </p:spTree>
    <p:extLst>
      <p:ext uri="{BB962C8B-B14F-4D97-AF65-F5344CB8AC3E}">
        <p14:creationId xmlns:p14="http://schemas.microsoft.com/office/powerpoint/2010/main" val="2287156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throwing bodies at the problem </a:t>
            </a:r>
            <a:r>
              <a:rPr lang="en-US" i="1" dirty="0"/>
              <a:t>really is</a:t>
            </a:r>
            <a:r>
              <a:rPr lang="en-US" i="0" dirty="0"/>
              <a:t> the most economic!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627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all initiatives, figure out what the dollar value is: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Product for sale?  It’s the sales estimate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Efficiency initiative in-house?  It’s the salary of the people’s time you’re saving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That way, when you’re measuring opportunity cost, you can see what you’re NOT earning/saving</a:t>
            </a:r>
          </a:p>
        </p:txBody>
      </p:sp>
    </p:spTree>
    <p:extLst>
      <p:ext uri="{BB962C8B-B14F-4D97-AF65-F5344CB8AC3E}">
        <p14:creationId xmlns:p14="http://schemas.microsoft.com/office/powerpoint/2010/main" val="254666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Whether the Agile approach of make it up as you go</a:t>
            </a:r>
          </a:p>
          <a:p>
            <a:endParaRPr lang="en-US" dirty="0"/>
          </a:p>
          <a:p>
            <a:r>
              <a:rPr lang="en-US" dirty="0"/>
              <a:t>“You can fix it later”</a:t>
            </a:r>
          </a:p>
          <a:p>
            <a:endParaRPr lang="en-US" dirty="0"/>
          </a:p>
          <a:p>
            <a:r>
              <a:rPr lang="en-US" dirty="0"/>
              <a:t>If you have put a dollar figure on all initiatives, you can see how much you’re NOT earning/saving by re-doing architecture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340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R&amp;D as a discriminator: you cannot capitalize Research, but you can Development</a:t>
            </a:r>
          </a:p>
          <a:p>
            <a:endParaRPr lang="en-US" dirty="0"/>
          </a:p>
          <a:p>
            <a:r>
              <a:rPr lang="en-US" dirty="0"/>
              <a:t>Interesting as it applies to ML</a:t>
            </a:r>
          </a:p>
        </p:txBody>
      </p:sp>
    </p:spTree>
    <p:extLst>
      <p:ext uri="{BB962C8B-B14F-4D97-AF65-F5344CB8AC3E}">
        <p14:creationId xmlns:p14="http://schemas.microsoft.com/office/powerpoint/2010/main" val="1179465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693385" y="1638300"/>
            <a:ext cx="13953493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693385" y="5029200"/>
            <a:ext cx="13953493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7340263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1/20/19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779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2142132" y="635000"/>
            <a:ext cx="13039065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693385" y="6718300"/>
            <a:ext cx="13953493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693385" y="8191500"/>
            <a:ext cx="13953493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8415988" y="9245600"/>
            <a:ext cx="49135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693385" y="3225800"/>
            <a:ext cx="13953493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8958007" y="2603500"/>
            <a:ext cx="7112217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270039" y="2603500"/>
            <a:ext cx="7112217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270039" y="1270000"/>
            <a:ext cx="14800185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8958007" y="5092700"/>
            <a:ext cx="7112217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8966298" y="889000"/>
            <a:ext cx="7112219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1270039" y="889000"/>
            <a:ext cx="7112217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693385" y="6362700"/>
            <a:ext cx="13953493" cy="469900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693385" y="4267200"/>
            <a:ext cx="13953493" cy="68580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270039" y="444500"/>
            <a:ext cx="14800185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270039" y="2603500"/>
            <a:ext cx="14800185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8415988" y="9251950"/>
            <a:ext cx="491354" cy="381000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560831">
              <a:defRPr sz="7679"/>
            </a:pPr>
            <a:r>
              <a:rPr lang="en-US" dirty="0"/>
              <a:t>Engineering Economics</a:t>
            </a:r>
            <a:br>
              <a:rPr dirty="0"/>
            </a:br>
            <a:r>
              <a:rPr dirty="0"/>
              <a:t>in Software Architecture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1" name="Shape 121"/>
          <p:cNvSpPr/>
          <p:nvPr/>
        </p:nvSpPr>
        <p:spPr>
          <a:xfrm>
            <a:off x="2866345" y="7857547"/>
            <a:ext cx="5219244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defRPr sz="3800"/>
            </a:pPr>
            <a:r>
              <a:rPr sz="3800" dirty="0"/>
              <a:t>Stephen Riley, MSE ‘07</a:t>
            </a:r>
          </a:p>
          <a:p>
            <a:pPr algn="l">
              <a:defRPr sz="2400"/>
            </a:pPr>
            <a:r>
              <a:rPr lang="en-US" sz="2400" dirty="0"/>
              <a:t>Sr. Director, Engineering</a:t>
            </a:r>
            <a:endParaRPr sz="2400" dirty="0"/>
          </a:p>
          <a:p>
            <a:pPr algn="l">
              <a:defRPr sz="2400"/>
            </a:pPr>
            <a:r>
              <a:rPr lang="en-US" sz="2400" dirty="0"/>
              <a:t>Apptio</a:t>
            </a:r>
            <a:endParaRPr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662189-FB21-974C-9EA5-59B21AA96031}"/>
              </a:ext>
            </a:extLst>
          </p:cNvPr>
          <p:cNvSpPr txBox="1"/>
          <p:nvPr/>
        </p:nvSpPr>
        <p:spPr>
          <a:xfrm rot="19915655">
            <a:off x="12213486" y="7233284"/>
            <a:ext cx="4488408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REMINDER: all this is</a:t>
            </a:r>
            <a:b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</a:b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fair game for exams!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9937">
              <a:defRPr sz="7119"/>
            </a:lvl1pPr>
          </a:lstStyle>
          <a:p>
            <a:r>
              <a:t>The Do-Nothing Alternative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3379" indent="-373379" defTabSz="490727">
              <a:spcBef>
                <a:spcPts val="3500"/>
              </a:spcBef>
              <a:defRPr sz="3024"/>
            </a:pPr>
            <a:r>
              <a:t>Which is cheaper?</a:t>
            </a:r>
          </a:p>
          <a:p>
            <a:pPr marL="726016" lvl="1" indent="-352636" defTabSz="490727">
              <a:spcBef>
                <a:spcPts val="500"/>
              </a:spcBef>
              <a:defRPr sz="2856"/>
            </a:pPr>
            <a:r>
              <a:t>Alternative A</a:t>
            </a:r>
          </a:p>
          <a:p>
            <a:pPr marL="726016" lvl="1" indent="-352636" defTabSz="490727">
              <a:spcBef>
                <a:spcPts val="500"/>
              </a:spcBef>
              <a:defRPr sz="2856"/>
            </a:pPr>
            <a:r>
              <a:t>Alternative B</a:t>
            </a:r>
          </a:p>
          <a:p>
            <a:pPr marL="726016" lvl="1" indent="-352636" defTabSz="490727">
              <a:spcBef>
                <a:spcPts val="500"/>
              </a:spcBef>
              <a:defRPr sz="2856" i="1">
                <a:latin typeface="Calibri"/>
                <a:ea typeface="Calibri"/>
                <a:cs typeface="Calibri"/>
                <a:sym typeface="Calibri"/>
              </a:defRPr>
            </a:pPr>
            <a:r>
              <a:t>Doing nothing at all</a:t>
            </a:r>
          </a:p>
          <a:p>
            <a:pPr marL="726016" lvl="1" indent="-352636" defTabSz="490727">
              <a:spcBef>
                <a:spcPts val="500"/>
              </a:spcBef>
              <a:defRPr sz="2856"/>
            </a:pPr>
            <a:endParaRPr/>
          </a:p>
          <a:p>
            <a:pPr marL="373379" indent="-373379" defTabSz="490727">
              <a:spcBef>
                <a:spcPts val="3500"/>
              </a:spcBef>
              <a:defRPr sz="3024"/>
            </a:pPr>
            <a:endParaRPr sz="2856"/>
          </a:p>
          <a:p>
            <a:pPr marL="373379" indent="-373379" defTabSz="490727">
              <a:spcBef>
                <a:spcPts val="3500"/>
              </a:spcBef>
              <a:defRPr sz="3024"/>
            </a:pPr>
            <a:r>
              <a:t>How much does it cost to leave well enough alone?</a:t>
            </a:r>
          </a:p>
          <a:p>
            <a:pPr marL="373379" indent="-373379" defTabSz="490727">
              <a:spcBef>
                <a:spcPts val="3500"/>
              </a:spcBef>
              <a:defRPr sz="3024"/>
            </a:pPr>
            <a:endParaRPr/>
          </a:p>
          <a:p>
            <a:pPr marL="373379" indent="-373379" defTabSz="490727">
              <a:spcBef>
                <a:spcPts val="3500"/>
              </a:spcBef>
              <a:defRPr sz="3024"/>
            </a:pPr>
            <a:r>
              <a:t>Always always always always </a:t>
            </a:r>
            <a:r>
              <a:rPr i="1">
                <a:latin typeface="Calibri"/>
                <a:ea typeface="Calibri"/>
                <a:cs typeface="Calibri"/>
                <a:sym typeface="Calibri"/>
              </a:rPr>
              <a:t>always</a:t>
            </a:r>
            <a:r>
              <a:t> evaluate this!</a:t>
            </a:r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Opportunity cost</a:t>
            </a:r>
          </a:p>
        </p:txBody>
      </p:sp>
      <p:sp>
        <p:nvSpPr>
          <p:cNvPr id="161" name="Shape 1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4495" indent="-404495" defTabSz="531622">
              <a:spcBef>
                <a:spcPts val="3800"/>
              </a:spcBef>
              <a:defRPr sz="3276"/>
            </a:pPr>
            <a:r>
              <a:t>What you’re </a:t>
            </a:r>
            <a:r>
              <a:rPr i="1">
                <a:latin typeface="Calibri"/>
                <a:ea typeface="Calibri"/>
                <a:cs typeface="Calibri"/>
                <a:sym typeface="Calibri"/>
              </a:rPr>
              <a:t>not</a:t>
            </a:r>
            <a:r>
              <a:t> getting by doing something</a:t>
            </a:r>
          </a:p>
          <a:p>
            <a:pPr marL="404495" indent="-404495" defTabSz="531622">
              <a:spcBef>
                <a:spcPts val="3800"/>
              </a:spcBef>
              <a:defRPr sz="3276"/>
            </a:pPr>
            <a:endParaRPr/>
          </a:p>
          <a:p>
            <a:pPr marL="404495" indent="-404495" defTabSz="531622">
              <a:spcBef>
                <a:spcPts val="3800"/>
              </a:spcBef>
              <a:defRPr sz="3276"/>
            </a:pPr>
            <a:r>
              <a:t>What are you losing the opportunity to do?</a:t>
            </a:r>
          </a:p>
          <a:p>
            <a:pPr marL="404495" indent="-404495" defTabSz="531622">
              <a:spcBef>
                <a:spcPts val="3800"/>
              </a:spcBef>
              <a:defRPr sz="3276"/>
            </a:pPr>
            <a:endParaRPr/>
          </a:p>
          <a:p>
            <a:pPr marL="404495" indent="-404495" defTabSz="531622">
              <a:spcBef>
                <a:spcPts val="3800"/>
              </a:spcBef>
              <a:defRPr sz="3276"/>
            </a:pPr>
            <a:r>
              <a:t>Example: going to grad school</a:t>
            </a:r>
          </a:p>
          <a:p>
            <a:pPr marL="786518" lvl="1" indent="-382023" defTabSz="531622">
              <a:spcBef>
                <a:spcPts val="600"/>
              </a:spcBef>
              <a:defRPr sz="3094"/>
            </a:pPr>
            <a:r>
              <a:t>Obvious costs: tuition, books</a:t>
            </a:r>
          </a:p>
          <a:p>
            <a:pPr marL="786518" lvl="1" indent="-382023" defTabSz="531622">
              <a:spcBef>
                <a:spcPts val="600"/>
              </a:spcBef>
              <a:defRPr sz="3094"/>
            </a:pPr>
            <a:r>
              <a:t>Benefits: Better job prospects, bragging rights</a:t>
            </a:r>
          </a:p>
          <a:p>
            <a:pPr marL="786518" lvl="1" indent="-382023" defTabSz="531622">
              <a:spcBef>
                <a:spcPts val="600"/>
              </a:spcBef>
              <a:defRPr sz="3094"/>
            </a:pPr>
            <a:r>
              <a:t>Non-obvious costs: Child care? Social life?</a:t>
            </a: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02303-1286-AC44-8C78-9C8DFD395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 cost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D7493C-FDD0-D24C-954D-27520EBB57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The true cost of doing something is always </a:t>
            </a:r>
            <a:r>
              <a:rPr lang="en-US" i="1" dirty="0"/>
              <a:t>actual + opportunity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1969F0-8AB4-B842-B882-A50FBEAF3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731" y="6311900"/>
            <a:ext cx="7924800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23106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r>
              <a:t>Measuring opportunity cost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How do you measure the future?!</a:t>
            </a:r>
            <a:endParaRPr lang="en-US" dirty="0"/>
          </a:p>
          <a:p>
            <a:pPr lvl="1"/>
            <a:r>
              <a:rPr lang="en-US" sz="3200" dirty="0"/>
              <a:t>Put a dollar figure on all initiatives</a:t>
            </a:r>
            <a:endParaRPr sz="3200" dirty="0"/>
          </a:p>
          <a:p>
            <a:r>
              <a:rPr dirty="0"/>
              <a:t>It’s hard, but you can estimate it</a:t>
            </a:r>
          </a:p>
          <a:p>
            <a:endParaRPr lang="en-US" dirty="0"/>
          </a:p>
          <a:p>
            <a:r>
              <a:rPr dirty="0"/>
              <a:t>Use </a:t>
            </a:r>
            <a:r>
              <a:rPr lang="en-US" dirty="0"/>
              <a:t>opportunity cost</a:t>
            </a:r>
            <a:r>
              <a:rPr dirty="0"/>
              <a:t> as a sniff test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D3BBFA59-8F67-2B44-A635-0562152A8553}"/>
                  </a:ext>
                </a:extLst>
              </p14:cNvPr>
              <p14:cNvContentPartPr/>
              <p14:nvPr/>
            </p14:nvContentPartPr>
            <p14:xfrm>
              <a:off x="1630641" y="5706702"/>
              <a:ext cx="2805120" cy="106200"/>
            </p14:xfrm>
          </p:contentPart>
        </mc:Choice>
        <mc:Fallback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D3BBFA59-8F67-2B44-A635-0562152A855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15161" y="5691222"/>
                <a:ext cx="2835720" cy="1368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D1B7E-9EA2-1641-BE8D-393FBA756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opportunity cost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85EEB-A116-3E41-BF26-7CA7C89FA2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Case study: that discussion you had last week about just making it up as you go, Agile-style</a:t>
            </a:r>
          </a:p>
        </p:txBody>
      </p:sp>
    </p:spTree>
    <p:extLst>
      <p:ext uri="{BB962C8B-B14F-4D97-AF65-F5344CB8AC3E}">
        <p14:creationId xmlns:p14="http://schemas.microsoft.com/office/powerpoint/2010/main" val="226036581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Questions?</a:t>
            </a:r>
          </a:p>
        </p:txBody>
      </p:sp>
      <p:sp>
        <p:nvSpPr>
          <p:cNvPr id="167" name="Shape 167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(don’t worry, we’ll see this again)</a:t>
            </a: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9A71D5E-2ABD-BE49-8C02-B530727A9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E-Econ applied to software…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12E20E2-56DF-F945-B1E3-C03C107FAC47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6627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78358">
              <a:defRPr sz="7919"/>
            </a:lvl1pPr>
          </a:lstStyle>
          <a:p>
            <a:r>
              <a:t>“Technology starts and ends with people.”</a:t>
            </a:r>
          </a:p>
        </p:txBody>
      </p:sp>
      <p:sp>
        <p:nvSpPr>
          <p:cNvPr id="170" name="Shape 17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 let’s look at the start…</a:t>
            </a:r>
          </a:p>
        </p:txBody>
      </p:sp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r>
              <a:t>Questions software architects often ask</a:t>
            </a:r>
          </a:p>
        </p:txBody>
      </p:sp>
      <p:sp>
        <p:nvSpPr>
          <p:cNvPr id="176" name="Shape 17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tech should I use?</a:t>
            </a:r>
          </a:p>
          <a:p>
            <a:endParaRPr/>
          </a:p>
          <a:p>
            <a:pPr marL="469194" indent="-469194">
              <a:defRPr sz="3800"/>
            </a:pPr>
            <a:r>
              <a:t>How much will my stack cost?</a:t>
            </a: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defRPr sz="6560"/>
            </a:lvl1pPr>
          </a:lstStyle>
          <a:p>
            <a:r>
              <a:t>Questions software architects rarely ask (but should!)</a:t>
            </a:r>
          </a:p>
        </p:txBody>
      </p:sp>
      <p:sp>
        <p:nvSpPr>
          <p:cNvPr id="179" name="Shape 1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Is this tech too new?  Too old?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Do I have the right people?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Can I hire the people I need?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Is there marketing buzz to jump in on?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How long will this system be alive?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Does anyone really know the requirements?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Can we get a tax break?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endParaRPr/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How much will this </a:t>
            </a:r>
            <a:r>
              <a:rPr i="1">
                <a:latin typeface="Calibri"/>
                <a:ea typeface="Calibri"/>
                <a:cs typeface="Calibri"/>
                <a:sym typeface="Calibri"/>
              </a:rPr>
              <a:t>actually</a:t>
            </a:r>
            <a:r>
              <a:t> cost?!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0045" indent="-360045" defTabSz="473201">
              <a:spcBef>
                <a:spcPts val="3400"/>
              </a:spcBef>
              <a:defRPr sz="2916"/>
            </a:pPr>
            <a:r>
              <a:rPr dirty="0"/>
              <a:t>Ridiculously inadequate intro to Engineering Economics</a:t>
            </a:r>
            <a:endParaRPr lang="en-US" dirty="0"/>
          </a:p>
          <a:p>
            <a:pPr marL="360045" indent="-360045" defTabSz="473201">
              <a:spcBef>
                <a:spcPts val="3400"/>
              </a:spcBef>
              <a:defRPr sz="2916"/>
            </a:pPr>
            <a:endParaRPr lang="en-US" dirty="0"/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rPr lang="en-US" dirty="0"/>
              <a:t>Applying Eng’g Econ to software architecture</a:t>
            </a:r>
            <a:endParaRPr dirty="0"/>
          </a:p>
          <a:p>
            <a:pPr marL="360045" indent="-360045" defTabSz="473201">
              <a:spcBef>
                <a:spcPts val="3400"/>
              </a:spcBef>
              <a:defRPr sz="2916"/>
            </a:pPr>
            <a:endParaRPr dirty="0"/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rPr dirty="0"/>
              <a:t>Q &amp; A (about anything)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other words…</a:t>
            </a:r>
          </a:p>
        </p:txBody>
      </p:sp>
      <p:sp>
        <p:nvSpPr>
          <p:cNvPr id="182" name="Shape 1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42264" indent="-342264" defTabSz="449833">
              <a:spcBef>
                <a:spcPts val="3200"/>
              </a:spcBef>
              <a:defRPr sz="2772"/>
            </a:pPr>
            <a:r>
              <a:t>Management</a:t>
            </a:r>
          </a:p>
          <a:p>
            <a:pPr marL="342264" indent="-342264" defTabSz="449833">
              <a:spcBef>
                <a:spcPts val="3200"/>
              </a:spcBef>
              <a:defRPr sz="2772"/>
            </a:pPr>
            <a:r>
              <a:t>HR</a:t>
            </a:r>
          </a:p>
          <a:p>
            <a:pPr marL="342264" indent="-342264" defTabSz="449833">
              <a:spcBef>
                <a:spcPts val="3200"/>
              </a:spcBef>
              <a:defRPr sz="2772"/>
            </a:pPr>
            <a:r>
              <a:t>CFO</a:t>
            </a:r>
          </a:p>
          <a:p>
            <a:pPr marL="342264" indent="-342264" defTabSz="449833">
              <a:spcBef>
                <a:spcPts val="3200"/>
              </a:spcBef>
              <a:defRPr sz="2772"/>
            </a:pPr>
            <a:r>
              <a:t>Marketing</a:t>
            </a:r>
          </a:p>
          <a:p>
            <a:pPr marL="342264" indent="-342264" defTabSz="449833">
              <a:spcBef>
                <a:spcPts val="3200"/>
              </a:spcBef>
              <a:defRPr sz="2772"/>
            </a:pPr>
            <a:r>
              <a:t>Sales</a:t>
            </a:r>
          </a:p>
          <a:p>
            <a:pPr marL="342264" indent="-342264" defTabSz="449833">
              <a:spcBef>
                <a:spcPts val="3200"/>
              </a:spcBef>
              <a:defRPr sz="2772"/>
            </a:pPr>
            <a:r>
              <a:t>Local economy</a:t>
            </a:r>
          </a:p>
          <a:p>
            <a:pPr marL="342264" indent="-342264" defTabSz="449833">
              <a:spcBef>
                <a:spcPts val="3200"/>
              </a:spcBef>
              <a:defRPr sz="2772"/>
            </a:pPr>
            <a:endParaRPr/>
          </a:p>
          <a:p>
            <a:pPr marL="0" indent="0" defTabSz="449833">
              <a:spcBef>
                <a:spcPts val="3200"/>
              </a:spcBef>
              <a:buSzTx/>
              <a:buNone/>
              <a:defRPr sz="2772"/>
            </a:pPr>
            <a:r>
              <a:t>…these people all get consideration!</a:t>
            </a:r>
          </a:p>
        </p:txBody>
      </p:sp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5" name="Shape 18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86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83464" y="2336799"/>
            <a:ext cx="6773334" cy="5080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defRPr sz="6560"/>
            </a:lvl1pPr>
          </a:lstStyle>
          <a:p>
            <a:r>
              <a:t>Questions software architects rarely ask (but should!)</a:t>
            </a:r>
          </a:p>
        </p:txBody>
      </p:sp>
      <p:sp>
        <p:nvSpPr>
          <p:cNvPr id="179" name="Shape 1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Is this tech too new?  Too old?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Do I have the right people?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Can I hire the people I need?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Is there marketing buzz to jump in on?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How long will this system be alive?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Does anyone really know the requirements?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Can we get a tax break?</a:t>
            </a:r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endParaRPr/>
          </a:p>
          <a:p>
            <a:pPr marL="324485" indent="-324485" defTabSz="426466">
              <a:lnSpc>
                <a:spcPct val="81000"/>
              </a:lnSpc>
              <a:spcBef>
                <a:spcPts val="3000"/>
              </a:spcBef>
              <a:defRPr sz="2628"/>
            </a:pPr>
            <a:r>
              <a:t>How much will this </a:t>
            </a:r>
            <a:r>
              <a:rPr i="1">
                <a:latin typeface="Calibri"/>
                <a:ea typeface="Calibri"/>
                <a:cs typeface="Calibri"/>
                <a:sym typeface="Calibri"/>
              </a:rPr>
              <a:t>actually</a:t>
            </a:r>
            <a:r>
              <a:t> cost?!</a:t>
            </a:r>
          </a:p>
        </p:txBody>
      </p:sp>
    </p:spTree>
    <p:extLst>
      <p:ext uri="{BB962C8B-B14F-4D97-AF65-F5344CB8AC3E}">
        <p14:creationId xmlns:p14="http://schemas.microsoft.com/office/powerpoint/2010/main" val="3317312382"/>
      </p:ext>
    </p:extLst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90727">
              <a:defRPr sz="6719"/>
            </a:pPr>
            <a:r>
              <a:t>Is the tech too new?</a:t>
            </a:r>
            <a:br/>
            <a:r>
              <a:t>Too old?</a:t>
            </a:r>
          </a:p>
        </p:txBody>
      </p:sp>
      <p:sp>
        <p:nvSpPr>
          <p:cNvPr id="189" name="Shape 1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2270" indent="-382270" defTabSz="502412">
              <a:spcBef>
                <a:spcPts val="3600"/>
              </a:spcBef>
              <a:defRPr sz="3096"/>
            </a:pPr>
            <a:r>
              <a:t>Old</a:t>
            </a:r>
          </a:p>
          <a:p>
            <a:pPr marL="743302" lvl="1" indent="-361032" defTabSz="502412">
              <a:spcBef>
                <a:spcPts val="600"/>
              </a:spcBef>
              <a:defRPr sz="2924"/>
            </a:pPr>
            <a:r>
              <a:t>Pros: proven tech, lots of docs</a:t>
            </a:r>
          </a:p>
          <a:p>
            <a:pPr marL="743302" lvl="1" indent="-361032" defTabSz="502412">
              <a:spcBef>
                <a:spcPts val="600"/>
              </a:spcBef>
              <a:defRPr sz="2924"/>
            </a:pPr>
            <a:r>
              <a:t>Cons: availability, cost, and quality of engineers</a:t>
            </a:r>
          </a:p>
          <a:p>
            <a:pPr marL="743302" lvl="1" indent="-361032" defTabSz="502412">
              <a:spcBef>
                <a:spcPts val="600"/>
              </a:spcBef>
              <a:defRPr sz="2924"/>
            </a:pPr>
            <a:endParaRPr/>
          </a:p>
          <a:p>
            <a:pPr marL="382270" indent="-382270" defTabSz="502412">
              <a:spcBef>
                <a:spcPts val="3600"/>
              </a:spcBef>
              <a:defRPr sz="3096"/>
            </a:pPr>
            <a:r>
              <a:t>New</a:t>
            </a:r>
          </a:p>
          <a:p>
            <a:pPr marL="743302" lvl="1" indent="-361032" defTabSz="502412">
              <a:spcBef>
                <a:spcPts val="600"/>
              </a:spcBef>
              <a:defRPr sz="2924"/>
            </a:pPr>
            <a:r>
              <a:t>Pros: The New Hotness™!  Lots of excited engineers</a:t>
            </a:r>
          </a:p>
          <a:p>
            <a:pPr marL="743302" lvl="1" indent="-361032" defTabSz="502412">
              <a:spcBef>
                <a:spcPts val="600"/>
              </a:spcBef>
              <a:defRPr sz="2924"/>
            </a:pPr>
            <a:r>
              <a:t>Cons: not proven in market, lots of bugs, quality of engineers</a:t>
            </a:r>
          </a:p>
          <a:p>
            <a:pPr marL="382270" indent="-382270" defTabSz="502412">
              <a:spcBef>
                <a:spcPts val="3600"/>
              </a:spcBef>
              <a:defRPr sz="3096"/>
            </a:pPr>
            <a:endParaRPr sz="2924"/>
          </a:p>
          <a:p>
            <a:pPr marL="382270" indent="-382270" defTabSz="502412">
              <a:spcBef>
                <a:spcPts val="3600"/>
              </a:spcBef>
              <a:defRPr sz="3096"/>
            </a:pPr>
            <a:r>
              <a:t>Local market, HR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52E57F-4963-6C48-B3E1-827B1467B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4131" y="9001760"/>
            <a:ext cx="453390" cy="45339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9937">
              <a:defRPr sz="7119"/>
            </a:lvl1pPr>
          </a:lstStyle>
          <a:p>
            <a:r>
              <a:t>Do I have the right people?</a:t>
            </a:r>
          </a:p>
        </p:txBody>
      </p:sp>
      <p:sp>
        <p:nvSpPr>
          <p:cNvPr id="192" name="Shape 1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Be honest</a:t>
            </a:r>
          </a:p>
          <a:p>
            <a:r>
              <a:t>Consider experience </a:t>
            </a:r>
            <a:r>
              <a:rPr i="1"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t> potential</a:t>
            </a:r>
          </a:p>
          <a:p>
            <a:endParaRPr/>
          </a:p>
          <a:p>
            <a:r>
              <a:t>Tradeoffs</a:t>
            </a:r>
          </a:p>
          <a:p>
            <a:pPr marL="864305" lvl="1" indent="-419805">
              <a:spcBef>
                <a:spcPts val="700"/>
              </a:spcBef>
              <a:defRPr sz="3400"/>
            </a:pPr>
            <a:r>
              <a:t>Team up for The New Hotness™?</a:t>
            </a:r>
          </a:p>
          <a:p>
            <a:pPr marL="864305" lvl="1" indent="-419805">
              <a:spcBef>
                <a:spcPts val="700"/>
              </a:spcBef>
              <a:defRPr sz="3400"/>
            </a:pPr>
            <a:r>
              <a:t>Use known techniques?</a:t>
            </a:r>
          </a:p>
          <a:p>
            <a:pPr marL="864305" lvl="1" indent="-419805">
              <a:spcBef>
                <a:spcPts val="700"/>
              </a:spcBef>
              <a:defRPr sz="3400"/>
            </a:pPr>
            <a:r>
              <a:t>Can you hire quickly enough?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ADB448-F3C6-954B-9C02-D783D1F09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4131" y="9001760"/>
            <a:ext cx="453390" cy="45339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r>
              <a:t>Can I hire the people I need?</a:t>
            </a:r>
          </a:p>
        </p:txBody>
      </p:sp>
      <p:sp>
        <p:nvSpPr>
          <p:cNvPr id="195" name="Shape 19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2275" indent="-422275" defTabSz="554990">
              <a:lnSpc>
                <a:spcPct val="81000"/>
              </a:lnSpc>
              <a:spcBef>
                <a:spcPts val="3900"/>
              </a:spcBef>
              <a:defRPr sz="3420"/>
            </a:pPr>
            <a:r>
              <a:t>Short answer: NOT TODAY!</a:t>
            </a:r>
          </a:p>
          <a:p>
            <a:pPr marL="422275" indent="-422275" defTabSz="554990">
              <a:lnSpc>
                <a:spcPct val="81000"/>
              </a:lnSpc>
              <a:spcBef>
                <a:spcPts val="3900"/>
              </a:spcBef>
              <a:defRPr sz="3420"/>
            </a:pPr>
            <a:endParaRPr/>
          </a:p>
          <a:p>
            <a:pPr marL="422275" indent="-422275" defTabSz="554990">
              <a:lnSpc>
                <a:spcPct val="81000"/>
              </a:lnSpc>
              <a:spcBef>
                <a:spcPts val="3900"/>
              </a:spcBef>
              <a:defRPr sz="3420"/>
            </a:pPr>
            <a:r>
              <a:t>Planning considerations:</a:t>
            </a:r>
          </a:p>
          <a:p>
            <a:pPr marL="821090" lvl="1" indent="-398815" defTabSz="554990">
              <a:lnSpc>
                <a:spcPct val="81000"/>
              </a:lnSpc>
              <a:spcBef>
                <a:spcPts val="600"/>
              </a:spcBef>
              <a:defRPr sz="3230"/>
            </a:pPr>
            <a:r>
              <a:t>30 days for a junior</a:t>
            </a:r>
          </a:p>
          <a:p>
            <a:pPr marL="821090" lvl="1" indent="-398815" defTabSz="554990">
              <a:lnSpc>
                <a:spcPct val="81000"/>
              </a:lnSpc>
              <a:spcBef>
                <a:spcPts val="600"/>
              </a:spcBef>
              <a:defRPr sz="3230"/>
            </a:pPr>
            <a:r>
              <a:t>60 for mid</a:t>
            </a:r>
          </a:p>
          <a:p>
            <a:pPr marL="821090" lvl="1" indent="-398815" defTabSz="554990">
              <a:lnSpc>
                <a:spcPct val="81000"/>
              </a:lnSpc>
              <a:spcBef>
                <a:spcPts val="600"/>
              </a:spcBef>
              <a:defRPr sz="3230"/>
            </a:pPr>
            <a:r>
              <a:t>90 for senior</a:t>
            </a:r>
          </a:p>
          <a:p>
            <a:pPr marL="821090" lvl="1" indent="-398815" defTabSz="554990">
              <a:lnSpc>
                <a:spcPct val="81000"/>
              </a:lnSpc>
              <a:spcBef>
                <a:spcPts val="600"/>
              </a:spcBef>
              <a:defRPr sz="3230"/>
            </a:pPr>
            <a:r>
              <a:t>??? for principal</a:t>
            </a:r>
          </a:p>
          <a:p>
            <a:pPr marL="821090" lvl="1" indent="-398815" defTabSz="554990">
              <a:lnSpc>
                <a:spcPct val="81000"/>
              </a:lnSpc>
              <a:spcBef>
                <a:spcPts val="600"/>
              </a:spcBef>
              <a:defRPr sz="3230"/>
            </a:pPr>
            <a:r>
              <a:t>15-20% of first year’s salary for recruiting</a:t>
            </a:r>
          </a:p>
          <a:p>
            <a:pPr marL="821090" lvl="1" indent="-398815" defTabSz="554990">
              <a:lnSpc>
                <a:spcPct val="81000"/>
              </a:lnSpc>
              <a:spcBef>
                <a:spcPts val="600"/>
              </a:spcBef>
              <a:defRPr sz="3230"/>
            </a:pPr>
            <a:endParaRPr/>
          </a:p>
          <a:p>
            <a:pPr marL="422275" indent="-422275" defTabSz="554990">
              <a:lnSpc>
                <a:spcPct val="81000"/>
              </a:lnSpc>
              <a:spcBef>
                <a:spcPts val="3900"/>
              </a:spcBef>
              <a:defRPr sz="3420"/>
            </a:pPr>
            <a:r>
              <a:t>People don’t grow on trees.  Don’t pretend they do.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493345-CE77-E646-AD4B-A1D30217F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4131" y="9001760"/>
            <a:ext cx="453390" cy="45339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Marketing buzz?</a:t>
            </a:r>
          </a:p>
        </p:txBody>
      </p:sp>
      <p:sp>
        <p:nvSpPr>
          <p:cNvPr id="198" name="Shape 19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73588" indent="-273588" defTabSz="514095">
              <a:lnSpc>
                <a:spcPct val="81000"/>
              </a:lnSpc>
              <a:spcBef>
                <a:spcPts val="3600"/>
              </a:spcBef>
              <a:defRPr sz="2992"/>
            </a:pPr>
            <a:r>
              <a:t>Your tech decisions can drive marketing!</a:t>
            </a:r>
          </a:p>
          <a:p>
            <a:pPr marL="665480" lvl="1" indent="-274320" defTabSz="514095">
              <a:lnSpc>
                <a:spcPct val="81000"/>
              </a:lnSpc>
              <a:spcBef>
                <a:spcPts val="600"/>
              </a:spcBef>
              <a:defRPr sz="2640"/>
            </a:pPr>
            <a:r>
              <a:t>Yes, it’s BS.</a:t>
            </a:r>
          </a:p>
          <a:p>
            <a:pPr marL="665480" lvl="1" indent="-274320" defTabSz="514095">
              <a:lnSpc>
                <a:spcPct val="81000"/>
              </a:lnSpc>
              <a:spcBef>
                <a:spcPts val="600"/>
              </a:spcBef>
              <a:defRPr sz="2640"/>
            </a:pPr>
            <a:r>
              <a:t>Yes, it matters!</a:t>
            </a:r>
          </a:p>
          <a:p>
            <a:pPr marL="273588" indent="-273588" defTabSz="514095">
              <a:lnSpc>
                <a:spcPct val="81000"/>
              </a:lnSpc>
              <a:spcBef>
                <a:spcPts val="3600"/>
              </a:spcBef>
              <a:defRPr sz="2992"/>
            </a:pPr>
            <a:endParaRPr/>
          </a:p>
          <a:p>
            <a:pPr marL="273588" indent="-273588" defTabSz="514095">
              <a:lnSpc>
                <a:spcPct val="81000"/>
              </a:lnSpc>
              <a:spcBef>
                <a:spcPts val="3600"/>
              </a:spcBef>
              <a:defRPr sz="2992"/>
            </a:pPr>
            <a:r>
              <a:t>Eg. Deep Learning, Big Data, Microservice Architecture, Cloud, SOA…</a:t>
            </a:r>
          </a:p>
          <a:p>
            <a:pPr marL="273588" indent="-273588" defTabSz="514095">
              <a:lnSpc>
                <a:spcPct val="81000"/>
              </a:lnSpc>
              <a:spcBef>
                <a:spcPts val="3600"/>
              </a:spcBef>
              <a:defRPr sz="2992"/>
            </a:pPr>
            <a:endParaRPr/>
          </a:p>
          <a:p>
            <a:pPr marL="273588" indent="-273588" defTabSz="514095">
              <a:lnSpc>
                <a:spcPct val="81000"/>
              </a:lnSpc>
              <a:spcBef>
                <a:spcPts val="3600"/>
              </a:spcBef>
              <a:defRPr sz="2992"/>
            </a:pPr>
            <a:r>
              <a:t>Marketing buzz ==</a:t>
            </a:r>
          </a:p>
          <a:p>
            <a:pPr marL="665480" lvl="1" indent="-274320" defTabSz="514095">
              <a:lnSpc>
                <a:spcPct val="81000"/>
              </a:lnSpc>
              <a:spcBef>
                <a:spcPts val="600"/>
              </a:spcBef>
              <a:defRPr sz="2640"/>
            </a:pPr>
            <a:r>
              <a:t>Better hiring</a:t>
            </a:r>
          </a:p>
          <a:p>
            <a:pPr marL="665480" lvl="1" indent="-274320" defTabSz="514095">
              <a:lnSpc>
                <a:spcPct val="81000"/>
              </a:lnSpc>
              <a:spcBef>
                <a:spcPts val="600"/>
              </a:spcBef>
              <a:defRPr sz="2640"/>
            </a:pPr>
            <a:r>
              <a:t>Enterprise sales lift</a:t>
            </a:r>
          </a:p>
          <a:p>
            <a:pPr marL="665480" lvl="1" indent="-274320" defTabSz="514095">
              <a:lnSpc>
                <a:spcPct val="81000"/>
              </a:lnSpc>
              <a:spcBef>
                <a:spcPts val="600"/>
              </a:spcBef>
              <a:defRPr sz="2640"/>
            </a:pPr>
            <a:r>
              <a:t>Better hiring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FF9D79-F1FC-B445-B6A4-F778BB98F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4131" y="9001760"/>
            <a:ext cx="453390" cy="45339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long will this live?</a:t>
            </a:r>
          </a:p>
        </p:txBody>
      </p:sp>
      <p:sp>
        <p:nvSpPr>
          <p:cNvPr id="201" name="Shape 20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1159" indent="-391159" defTabSz="514095">
              <a:spcBef>
                <a:spcPts val="3600"/>
              </a:spcBef>
              <a:defRPr sz="3168"/>
            </a:pPr>
            <a:r>
              <a:t>(AKA “planning horizon”)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endParaRPr/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Might be longer than you think…  Be realistic!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endParaRPr/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75-80% of a project’s cost comes </a:t>
            </a:r>
            <a:r>
              <a:rPr i="1">
                <a:latin typeface="Calibri"/>
                <a:ea typeface="Calibri"/>
                <a:cs typeface="Calibri"/>
                <a:sym typeface="Calibri"/>
              </a:rPr>
              <a:t>after </a:t>
            </a:r>
            <a:r>
              <a:t>1.0!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endParaRPr/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Depreciation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7C29E5B-FF69-AE42-9444-501C6A42C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4131" y="9001760"/>
            <a:ext cx="453390" cy="45339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r>
              <a:t>Who knows the requirements?</a:t>
            </a:r>
          </a:p>
        </p:txBody>
      </p:sp>
      <p:sp>
        <p:nvSpPr>
          <p:cNvPr id="204" name="Shape 20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6719" indent="-426719" defTabSz="560831">
              <a:spcBef>
                <a:spcPts val="4000"/>
              </a:spcBef>
              <a:defRPr sz="3455"/>
            </a:pPr>
            <a:r>
              <a:t>#1 killer of projects: </a:t>
            </a:r>
            <a:r>
              <a:rPr i="1">
                <a:latin typeface="Calibri"/>
                <a:ea typeface="Calibri"/>
                <a:cs typeface="Calibri"/>
                <a:sym typeface="Calibri"/>
              </a:rPr>
              <a:t>bad requirements</a:t>
            </a:r>
          </a:p>
          <a:p>
            <a:pPr marL="426719" indent="-426719" defTabSz="560831">
              <a:spcBef>
                <a:spcPts val="4000"/>
              </a:spcBef>
              <a:defRPr sz="3455"/>
            </a:pPr>
            <a:endParaRPr i="1">
              <a:latin typeface="Calibri"/>
              <a:ea typeface="Calibri"/>
              <a:cs typeface="Calibri"/>
              <a:sym typeface="Calibri"/>
            </a:endParaRPr>
          </a:p>
          <a:p>
            <a:pPr marL="426719" indent="-426719" defTabSz="560831">
              <a:spcBef>
                <a:spcPts val="4000"/>
              </a:spcBef>
              <a:defRPr sz="3455"/>
            </a:pPr>
            <a:r>
              <a:t>This might be your first job!</a:t>
            </a:r>
          </a:p>
          <a:p>
            <a:pPr marL="426719" indent="-426719" defTabSz="560831">
              <a:spcBef>
                <a:spcPts val="4000"/>
              </a:spcBef>
              <a:defRPr sz="3455"/>
            </a:pPr>
            <a:endParaRPr/>
          </a:p>
          <a:p>
            <a:pPr marL="426719" indent="-426719" defTabSz="560831">
              <a:spcBef>
                <a:spcPts val="4000"/>
              </a:spcBef>
              <a:defRPr sz="3455"/>
            </a:pPr>
            <a:r>
              <a:t>Don’t commit to budget until you are confident of this!</a:t>
            </a:r>
          </a:p>
          <a:p>
            <a:pPr marL="829733" lvl="1" indent="-403013" defTabSz="560831">
              <a:spcBef>
                <a:spcPts val="600"/>
              </a:spcBef>
              <a:defRPr sz="3264"/>
            </a:pPr>
            <a:r>
              <a:t>Time-box becoming an “expert”</a:t>
            </a:r>
          </a:p>
          <a:p>
            <a:pPr marL="829733" lvl="1" indent="-403013" defTabSz="560831">
              <a:spcBef>
                <a:spcPts val="600"/>
              </a:spcBef>
              <a:defRPr sz="3264"/>
            </a:pPr>
            <a:r>
              <a:t>“90-day rule”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6B57E3-24BF-4748-B998-3B9A8AF6F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4131" y="9001760"/>
            <a:ext cx="453390" cy="45339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Tax breaks?</a:t>
            </a:r>
          </a:p>
        </p:txBody>
      </p:sp>
      <p:sp>
        <p:nvSpPr>
          <p:cNvPr id="207" name="Shape 20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1159" indent="-391159" defTabSz="514095">
              <a:spcBef>
                <a:spcPts val="3600"/>
              </a:spcBef>
              <a:defRPr sz="3168"/>
            </a:pPr>
            <a:r>
              <a:t>Building a new project counts as a “capital expenditure” (CAPEX)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endParaRPr/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Maintenance counts as “operational expenditure” (OPEX)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endParaRPr/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CAPEX is depreciable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CAPEX effectively reduces OPEX on the balance sheet (GAAP)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39CF39-117B-3341-91A1-F4AFADA97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4131" y="9001760"/>
            <a:ext cx="453390" cy="45339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6EF704A-9F37-B44E-84EB-6B2A2B1F9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4456" y="2415130"/>
            <a:ext cx="5711349" cy="6663241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7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Engineering Econ</a:t>
            </a:r>
          </a:p>
        </p:txBody>
      </p:sp>
      <p:sp>
        <p:nvSpPr>
          <p:cNvPr id="139" name="Shape 139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entirely inadequate introduction</a:t>
            </a:r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r>
              <a:t>So how much does it actually cost?</a:t>
            </a:r>
          </a:p>
        </p:txBody>
      </p:sp>
      <p:sp>
        <p:nvSpPr>
          <p:cNvPr id="210" name="Shape 21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It ain’t just tech!</a:t>
            </a:r>
          </a:p>
          <a:p>
            <a:endParaRPr dirty="0"/>
          </a:p>
          <a:p>
            <a:r>
              <a:rPr dirty="0"/>
              <a:t>In fact, when you lay it all out, it’s mostly </a:t>
            </a:r>
            <a:r>
              <a:rPr i="1" dirty="0">
                <a:latin typeface="Calibri"/>
                <a:ea typeface="Calibri"/>
                <a:cs typeface="Calibri"/>
                <a:sym typeface="Calibri"/>
              </a:rPr>
              <a:t>not</a:t>
            </a:r>
            <a:r>
              <a:rPr dirty="0"/>
              <a:t> tech!</a:t>
            </a:r>
          </a:p>
          <a:p>
            <a:endParaRPr dirty="0"/>
          </a:p>
          <a:p>
            <a:r>
              <a:rPr lang="en-US" dirty="0"/>
              <a:t>(</a:t>
            </a:r>
            <a:r>
              <a:rPr dirty="0"/>
              <a:t>People </a:t>
            </a:r>
            <a:r>
              <a:rPr lang="en-US" dirty="0"/>
              <a:t>and business </a:t>
            </a:r>
            <a:r>
              <a:rPr dirty="0"/>
              <a:t>issues will sink your project’s chances</a:t>
            </a:r>
            <a:br>
              <a:rPr lang="en-US" dirty="0"/>
            </a:br>
            <a:r>
              <a:rPr dirty="0"/>
              <a:t>more than tech issues</a:t>
            </a:r>
            <a:r>
              <a:rPr lang="en-US" dirty="0"/>
              <a:t>)</a:t>
            </a:r>
            <a:endParaRPr dirty="0"/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Budgets</a:t>
            </a:r>
          </a:p>
        </p:txBody>
      </p:sp>
      <p:sp>
        <p:nvSpPr>
          <p:cNvPr id="213" name="Shape 21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93370" indent="-293370" defTabSz="385572">
              <a:lnSpc>
                <a:spcPct val="81000"/>
              </a:lnSpc>
              <a:spcBef>
                <a:spcPts val="2700"/>
              </a:spcBef>
              <a:defRPr sz="2376"/>
            </a:pPr>
            <a:r>
              <a:rPr dirty="0"/>
              <a:t>Usually by month</a:t>
            </a:r>
          </a:p>
          <a:p>
            <a:pPr marL="293370" indent="-293370" defTabSz="385572">
              <a:lnSpc>
                <a:spcPct val="81000"/>
              </a:lnSpc>
              <a:spcBef>
                <a:spcPts val="2700"/>
              </a:spcBef>
              <a:defRPr sz="2376"/>
            </a:pPr>
            <a:r>
              <a:rPr dirty="0"/>
              <a:t>As much about time as money</a:t>
            </a:r>
          </a:p>
          <a:p>
            <a:pPr marL="293370" indent="-293370" defTabSz="385572">
              <a:lnSpc>
                <a:spcPct val="81000"/>
              </a:lnSpc>
              <a:spcBef>
                <a:spcPts val="2700"/>
              </a:spcBef>
              <a:defRPr sz="2376"/>
            </a:pPr>
            <a:endParaRPr dirty="0"/>
          </a:p>
          <a:p>
            <a:pPr marL="293370" indent="-293370" defTabSz="385572">
              <a:lnSpc>
                <a:spcPct val="81000"/>
              </a:lnSpc>
              <a:spcBef>
                <a:spcPts val="2700"/>
              </a:spcBef>
              <a:defRPr sz="2376"/>
            </a:pPr>
            <a:r>
              <a:rPr dirty="0"/>
              <a:t>Cheat sheet:</a:t>
            </a:r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dirty="0"/>
              <a:t>Dev equipment per person</a:t>
            </a:r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dirty="0"/>
              <a:t>Infrastructure cost (eg. Cloud services)</a:t>
            </a:r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dirty="0"/>
              <a:t>Cost per person (loaded vs. salary)</a:t>
            </a:r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dirty="0"/>
              <a:t>Recruiting costs</a:t>
            </a:r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dirty="0"/>
              <a:t>Ramp-up time (project and people)</a:t>
            </a:r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dirty="0"/>
              <a:t>Time per week per person on project (80% max!)</a:t>
            </a:r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dirty="0"/>
              <a:t>Management functions (“Rule of 5”)</a:t>
            </a:r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dirty="0"/>
              <a:t>CAPEX and OPEX separately</a:t>
            </a:r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dirty="0"/>
              <a:t>Customer support load</a:t>
            </a:r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dirty="0"/>
              <a:t>IT load (if any)</a:t>
            </a:r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dirty="0"/>
              <a:t>COGS (ask the CFO)</a:t>
            </a:r>
            <a:endParaRPr lang="en-US" dirty="0"/>
          </a:p>
          <a:p>
            <a:pPr marL="570441" lvl="1" indent="-277071" defTabSz="385572">
              <a:lnSpc>
                <a:spcPct val="81000"/>
              </a:lnSpc>
              <a:spcBef>
                <a:spcPts val="400"/>
              </a:spcBef>
              <a:defRPr sz="2244"/>
            </a:pPr>
            <a:r>
              <a:rPr lang="en-US" dirty="0"/>
              <a:t>G&amp;A (ask the CFO)</a:t>
            </a:r>
            <a:endParaRPr dirty="0"/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DABD7-350D-814A-95D4-88A33B3B6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3D80F-0A32-554F-B7A5-C6F6F8BF2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Return on Software</a:t>
            </a:r>
            <a:r>
              <a:rPr lang="en-US" dirty="0"/>
              <a:t>, Steve </a:t>
            </a:r>
            <a:r>
              <a:rPr lang="en-US" dirty="0" err="1"/>
              <a:t>Tockey</a:t>
            </a:r>
            <a:endParaRPr lang="en-US" dirty="0"/>
          </a:p>
          <a:p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Engineering_economics</a:t>
            </a:r>
            <a:r>
              <a:rPr lang="en-US" dirty="0"/>
              <a:t> </a:t>
            </a:r>
          </a:p>
          <a:p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Industrial_engineering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198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DA879-07C8-CF45-8D1D-AEEC71D37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74441-49E1-0546-90BC-564160B41E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THIS IS HOW ALL SOFTWARE</a:t>
            </a:r>
            <a:br>
              <a:rPr lang="en-US" sz="4400" dirty="0"/>
            </a:br>
            <a:r>
              <a:rPr lang="en-US" sz="4400" dirty="0"/>
              <a:t>DESIGN / ARCHITECTURE DECISIONS </a:t>
            </a:r>
            <a:br>
              <a:rPr lang="en-US" sz="4400" dirty="0"/>
            </a:br>
            <a:r>
              <a:rPr lang="en-US" sz="4400" dirty="0"/>
              <a:t>SHOULD BE MADE.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7C83EF-E70C-E040-9355-83E1EA509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580" y="749300"/>
            <a:ext cx="8301915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1076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Eng’g Econ?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 rational and deliberate way to expend resources most efficiently toward the benefit of the organization.</a:t>
            </a:r>
          </a:p>
          <a:p>
            <a:endParaRPr/>
          </a:p>
          <a:p>
            <a:r>
              <a:t>A cost-based way to make engineering decisions!</a:t>
            </a: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Cash Flow Diagrams</a:t>
            </a:r>
          </a:p>
        </p:txBody>
      </p:sp>
      <p:sp>
        <p:nvSpPr>
          <p:cNvPr id="145" name="Shape 1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r>
              <a:rPr lang="en-US" dirty="0"/>
              <a:t>A brute-force way of showing the economics of a situation.</a:t>
            </a:r>
            <a:endParaRPr dirty="0"/>
          </a:p>
        </p:txBody>
      </p:sp>
      <p:pic>
        <p:nvPicPr>
          <p:cNvPr id="146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05577" y="4027757"/>
            <a:ext cx="6929108" cy="34125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r>
              <a:t>Fundamentals of Eng’g Econ</a:t>
            </a:r>
          </a:p>
        </p:txBody>
      </p:sp>
      <p:sp>
        <p:nvSpPr>
          <p:cNvPr id="149" name="Shape 1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3379" indent="-373379" defTabSz="490727">
              <a:spcBef>
                <a:spcPts val="3500"/>
              </a:spcBef>
              <a:defRPr sz="3024"/>
            </a:pPr>
            <a:r>
              <a:t>Time-value of money</a:t>
            </a:r>
          </a:p>
          <a:p>
            <a:pPr marL="726016" lvl="1" indent="-352636" defTabSz="490727">
              <a:spcBef>
                <a:spcPts val="500"/>
              </a:spcBef>
              <a:defRPr sz="2856"/>
            </a:pPr>
            <a:r>
              <a:t>Present value of future money</a:t>
            </a:r>
          </a:p>
          <a:p>
            <a:pPr marL="726016" lvl="1" indent="-352636" defTabSz="490727">
              <a:spcBef>
                <a:spcPts val="500"/>
              </a:spcBef>
              <a:defRPr sz="2856"/>
            </a:pPr>
            <a:r>
              <a:t>Future value of present money</a:t>
            </a:r>
          </a:p>
          <a:p>
            <a:pPr marL="726016" lvl="1" indent="-352636" defTabSz="490727">
              <a:spcBef>
                <a:spcPts val="500"/>
              </a:spcBef>
              <a:defRPr sz="2856"/>
            </a:pPr>
            <a:r>
              <a:t>Interest rates/inflation</a:t>
            </a:r>
          </a:p>
          <a:p>
            <a:pPr marL="373379" indent="-373379" defTabSz="490727">
              <a:spcBef>
                <a:spcPts val="3500"/>
              </a:spcBef>
              <a:defRPr sz="3024"/>
            </a:pPr>
            <a:endParaRPr sz="2856"/>
          </a:p>
          <a:p>
            <a:pPr marL="373379" indent="-373379" defTabSz="490727">
              <a:spcBef>
                <a:spcPts val="3500"/>
              </a:spcBef>
              <a:defRPr sz="3024"/>
            </a:pPr>
            <a:r>
              <a:t>Comparison of alternatives</a:t>
            </a:r>
          </a:p>
          <a:p>
            <a:pPr marL="726016" lvl="1" indent="-352636" defTabSz="490727">
              <a:spcBef>
                <a:spcPts val="500"/>
              </a:spcBef>
              <a:defRPr sz="2856"/>
            </a:pPr>
            <a:r>
              <a:t>Should I do A or B?  (Cost-benefit and ROI)</a:t>
            </a:r>
          </a:p>
          <a:p>
            <a:pPr marL="373379" indent="-373379" defTabSz="490727">
              <a:spcBef>
                <a:spcPts val="3500"/>
              </a:spcBef>
              <a:defRPr sz="3024"/>
            </a:pPr>
            <a:endParaRPr sz="2856"/>
          </a:p>
          <a:p>
            <a:pPr marL="373379" indent="-373379" defTabSz="490727">
              <a:spcBef>
                <a:spcPts val="3500"/>
              </a:spcBef>
              <a:defRPr sz="3024"/>
            </a:pPr>
            <a:r>
              <a:t>A (sort-of) way to measure opportunity cost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920B55F8-E5FB-E944-AB1A-CFA8B6885189}"/>
              </a:ext>
            </a:extLst>
          </p:cNvPr>
          <p:cNvSpPr/>
          <p:nvPr/>
        </p:nvSpPr>
        <p:spPr>
          <a:xfrm>
            <a:off x="9530080" y="5970270"/>
            <a:ext cx="2194560" cy="1036320"/>
          </a:xfrm>
          <a:prstGeom prst="leftArrow">
            <a:avLst/>
          </a:prstGeom>
          <a:solidFill>
            <a:srgbClr val="FF0000"/>
          </a:solidFill>
          <a:ln w="127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Left Arrow 4">
            <a:extLst>
              <a:ext uri="{FF2B5EF4-FFF2-40B4-BE49-F238E27FC236}">
                <a16:creationId xmlns:a16="http://schemas.microsoft.com/office/drawing/2014/main" id="{37DEA32B-E680-DE4A-956F-CE65BFF69D4F}"/>
              </a:ext>
            </a:extLst>
          </p:cNvPr>
          <p:cNvSpPr/>
          <p:nvPr/>
        </p:nvSpPr>
        <p:spPr>
          <a:xfrm>
            <a:off x="9530080" y="7975600"/>
            <a:ext cx="2194560" cy="1036320"/>
          </a:xfrm>
          <a:prstGeom prst="leftArrow">
            <a:avLst/>
          </a:prstGeom>
          <a:solidFill>
            <a:srgbClr val="FF0000"/>
          </a:solidFill>
          <a:ln w="127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Time-value of money</a:t>
            </a:r>
          </a:p>
        </p:txBody>
      </p:sp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P/F</a:t>
            </a:r>
          </a:p>
          <a:p>
            <a:r>
              <a:rPr dirty="0"/>
              <a:t>F/P</a:t>
            </a:r>
          </a:p>
          <a:p>
            <a:r>
              <a:rPr dirty="0"/>
              <a:t>Interest rates</a:t>
            </a:r>
          </a:p>
          <a:p>
            <a:r>
              <a:rPr dirty="0"/>
              <a:t>Annuities (P/A)</a:t>
            </a:r>
          </a:p>
          <a:p>
            <a:endParaRPr dirty="0"/>
          </a:p>
          <a:p>
            <a:r>
              <a:rPr dirty="0"/>
              <a:t>Not going to get into it</a:t>
            </a: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9937">
              <a:defRPr sz="7119"/>
            </a:lvl1pPr>
          </a:lstStyle>
          <a:p>
            <a:r>
              <a:t>Comparison of Alternatives</a:t>
            </a:r>
          </a:p>
        </p:txBody>
      </p:sp>
      <p:sp>
        <p:nvSpPr>
          <p:cNvPr id="155" name="Shape 1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Very simple:</a:t>
            </a:r>
          </a:p>
          <a:p>
            <a:pPr marL="0" indent="0">
              <a:buSzTx/>
              <a:buNone/>
            </a:pPr>
            <a:r>
              <a:rPr lang="en-US" dirty="0"/>
              <a:t>    </a:t>
            </a:r>
            <a:r>
              <a:rPr dirty="0"/>
              <a:t>WHAT COSTS LESS?</a:t>
            </a:r>
            <a:endParaRPr lang="en-US" dirty="0"/>
          </a:p>
          <a:p>
            <a:pPr>
              <a:buSzTx/>
            </a:pPr>
            <a:endParaRPr lang="en-US" dirty="0"/>
          </a:p>
          <a:p>
            <a:pPr>
              <a:buSzTx/>
            </a:pPr>
            <a:r>
              <a:rPr lang="en-US" sz="2400" dirty="0"/>
              <a:t>(Remember the planning horizon)</a:t>
            </a:r>
            <a:endParaRPr sz="2400" dirty="0"/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1140</Words>
  <Application>Microsoft Macintosh PowerPoint</Application>
  <PresentationFormat>Custom</PresentationFormat>
  <Paragraphs>215</Paragraphs>
  <Slides>32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Courier New</vt:lpstr>
      <vt:lpstr>Helvetica Light</vt:lpstr>
      <vt:lpstr>Helvetica Neue</vt:lpstr>
      <vt:lpstr>White</vt:lpstr>
      <vt:lpstr>Engineering Economics in Software Architecture</vt:lpstr>
      <vt:lpstr>Agenda</vt:lpstr>
      <vt:lpstr>Engineering Econ</vt:lpstr>
      <vt:lpstr>PowerPoint Presentation</vt:lpstr>
      <vt:lpstr>What is Eng’g Econ?</vt:lpstr>
      <vt:lpstr>Cash Flow Diagrams</vt:lpstr>
      <vt:lpstr>Fundamentals of Eng’g Econ</vt:lpstr>
      <vt:lpstr>Time-value of money</vt:lpstr>
      <vt:lpstr>Comparison of Alternatives</vt:lpstr>
      <vt:lpstr>The Do-Nothing Alternative</vt:lpstr>
      <vt:lpstr>Opportunity cost</vt:lpstr>
      <vt:lpstr>Opportunity cost</vt:lpstr>
      <vt:lpstr>Measuring opportunity cost</vt:lpstr>
      <vt:lpstr>Measuring opportunity cost</vt:lpstr>
      <vt:lpstr>Questions?</vt:lpstr>
      <vt:lpstr>E-Econ applied to software…</vt:lpstr>
      <vt:lpstr>“Technology starts and ends with people.”</vt:lpstr>
      <vt:lpstr>Questions software architects often ask</vt:lpstr>
      <vt:lpstr>Questions software architects rarely ask (but should!)</vt:lpstr>
      <vt:lpstr>In other words…</vt:lpstr>
      <vt:lpstr>PowerPoint Presentation</vt:lpstr>
      <vt:lpstr>Questions software architects rarely ask (but should!)</vt:lpstr>
      <vt:lpstr>Is the tech too new? Too old?</vt:lpstr>
      <vt:lpstr>Do I have the right people?</vt:lpstr>
      <vt:lpstr>Can I hire the people I need?</vt:lpstr>
      <vt:lpstr>Marketing buzz?</vt:lpstr>
      <vt:lpstr>How long will this live?</vt:lpstr>
      <vt:lpstr>Who knows the requirements?</vt:lpstr>
      <vt:lpstr>Tax breaks?</vt:lpstr>
      <vt:lpstr>So how much does it actually cost?</vt:lpstr>
      <vt:lpstr>Budgets</vt:lpstr>
      <vt:lpstr>References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Factors in Software Architecture</dc:title>
  <cp:lastModifiedBy>Stephen Riley</cp:lastModifiedBy>
  <cp:revision>12</cp:revision>
  <dcterms:modified xsi:type="dcterms:W3CDTF">2019-01-21T04:34:23Z</dcterms:modified>
</cp:coreProperties>
</file>